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7" r:id="rId3"/>
    <p:sldId id="259" r:id="rId4"/>
    <p:sldId id="260" r:id="rId5"/>
    <p:sldId id="261" r:id="rId6"/>
    <p:sldId id="262" r:id="rId7"/>
    <p:sldId id="263" r:id="rId8"/>
    <p:sldId id="264" r:id="rId9"/>
    <p:sldId id="265" r:id="rId10"/>
    <p:sldId id="277" r:id="rId11"/>
    <p:sldId id="278" r:id="rId12"/>
    <p:sldId id="271" r:id="rId13"/>
    <p:sldId id="272" r:id="rId14"/>
    <p:sldId id="273" r:id="rId15"/>
    <p:sldId id="274" r:id="rId16"/>
    <p:sldId id="275" r:id="rId17"/>
    <p:sldId id="276" r:id="rId18"/>
    <p:sldId id="266" r:id="rId19"/>
    <p:sldId id="26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67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ru-RU"/>
              <a:t>Образец заголовка</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1/15/2020</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341D2AC3-6A0B-4169-B1EA-E3AE8B351BDD}" type="datetimeFigureOut">
              <a:rPr lang="en-US" dirty="0"/>
              <a:t>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ru-RU"/>
              <a:t>Образец заголовка</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DD4B9363-8B87-41B7-9F8E-64519CBB8F34}" type="datetimeFigureOut">
              <a:rPr lang="en-US" dirty="0"/>
              <a:t>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ru-RU"/>
              <a:t>Образец заголовка</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AEF5746-5284-4951-9F37-7AE924EDBCB7}" type="datetimeFigureOut">
              <a:rPr lang="en-US" dirty="0"/>
              <a:t>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ru-RU"/>
              <a:t>Образец заголовка</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02398B29-7265-4A65-A2A4-6703C057B7C1}" type="datetimeFigureOut">
              <a:rPr lang="en-US" dirty="0"/>
              <a:t>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ru-RU"/>
              <a:t>Образец заголовка</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28FBA082-94DF-4C4B-A041-6624924AB0A8}" type="datetimeFigureOut">
              <a:rPr lang="en-US" dirty="0"/>
              <a:t>1/15/2020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ru-RU"/>
              <a:t>Образец заголовка</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B27686C4-3AB5-4E0C-86CA-FB108C350AA9}" type="datetimeFigureOut">
              <a:rPr lang="en-US" dirty="0"/>
              <a:t>1/15/2020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ru-RU"/>
              <a:t>Образец заголовка</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ru-RU"/>
              <a:t>Образец заголовка</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a:t>Образец заголовка</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15.01.2020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5815584" y="1026373"/>
            <a:ext cx="609600" cy="441325"/>
          </a:xfrm>
        </p:spPr>
        <p:txBody>
          <a:bodyPr/>
          <a:lstStyle/>
          <a:p>
            <a:fld id="{B19B0651-EE4F-4900-A07F-96A6BFA9D0F0}" type="slidenum">
              <a:rPr lang="ru-RU" smtClean="0"/>
              <a:t>‹#›</a:t>
            </a:fld>
            <a:endParaRPr lang="ru-RU"/>
          </a:p>
        </p:txBody>
      </p:sp>
      <p:sp>
        <p:nvSpPr>
          <p:cNvPr id="8" name="Объект 7"/>
          <p:cNvSpPr>
            <a:spLocks noGrp="1"/>
          </p:cNvSpPr>
          <p:nvPr>
            <p:ph sz="quarter" idx="1"/>
          </p:nvPr>
        </p:nvSpPr>
        <p:spPr>
          <a:xfrm>
            <a:off x="402336" y="1527048"/>
            <a:ext cx="1133856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extLst>
      <p:ext uri="{BB962C8B-B14F-4D97-AF65-F5344CB8AC3E}">
        <p14:creationId xmlns:p14="http://schemas.microsoft.com/office/powerpoint/2010/main" val="266547859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ru-RU"/>
              <a:t>Образец заголовка</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F7F47CF-67C9-420C-80A5-E2069FF0C2DF}" type="datetimeFigureOut">
              <a:rPr lang="en-US" dirty="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ru-RU"/>
              <a:t>Образец заголовка</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ru-RU"/>
              <a:t>Образец заголовка</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Content Placeholder 3"/>
          <p:cNvSpPr>
            <a:spLocks noGrp="1"/>
          </p:cNvSpPr>
          <p:nvPr>
            <p:ph sz="quarter" idx="13"/>
          </p:nvPr>
        </p:nvSpPr>
        <p:spPr>
          <a:xfrm>
            <a:off x="685802" y="2861733"/>
            <a:ext cx="5088712" cy="2512852"/>
          </a:xfrm>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3" name="Content Placeholder 5"/>
          <p:cNvSpPr>
            <a:spLocks noGrp="1"/>
          </p:cNvSpPr>
          <p:nvPr>
            <p:ph sz="quarter" idx="14"/>
          </p:nvPr>
        </p:nvSpPr>
        <p:spPr>
          <a:xfrm>
            <a:off x="5993969" y="2861733"/>
            <a:ext cx="5088713" cy="2512852"/>
          </a:xfrm>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ru-RU"/>
              <a:t>Образец заголовка</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50C3BFE2-83B7-4B0A-B9D3-AB28331082B3}" type="datetimeFigureOut">
              <a:rPr lang="en-US" dirty="0"/>
              <a:t>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2EF78E3-FDA3-4D28-AAA2-0B81F349A39D}" type="datetimeFigureOut">
              <a:rPr lang="en-US" dirty="0"/>
              <a:t>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1/15/2020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959137" y="4461554"/>
            <a:ext cx="4835949" cy="1179348"/>
          </a:xfrm>
        </p:spPr>
        <p:txBody>
          <a:bodyPr>
            <a:normAutofit/>
          </a:bodyPr>
          <a:lstStyle/>
          <a:p>
            <a:endParaRPr lang="ru-RU" sz="1400" b="1" dirty="0">
              <a:solidFill>
                <a:schemeClr val="tx1">
                  <a:lumMod val="95000"/>
                  <a:lumOff val="5000"/>
                </a:schemeClr>
              </a:solidFill>
              <a:latin typeface="Times New Roman" pitchFamily="18" charset="0"/>
              <a:cs typeface="Times New Roman" pitchFamily="18" charset="0"/>
            </a:endParaRPr>
          </a:p>
        </p:txBody>
      </p:sp>
      <p:sp>
        <p:nvSpPr>
          <p:cNvPr id="2" name="Заголовок 1"/>
          <p:cNvSpPr>
            <a:spLocks noGrp="1"/>
          </p:cNvSpPr>
          <p:nvPr>
            <p:ph type="ctrTitle"/>
          </p:nvPr>
        </p:nvSpPr>
        <p:spPr>
          <a:xfrm>
            <a:off x="1786648" y="2636912"/>
            <a:ext cx="7772400" cy="1584176"/>
          </a:xfrm>
        </p:spPr>
        <p:txBody>
          <a:bodyPr>
            <a:noAutofit/>
          </a:bodyPr>
          <a:lstStyle/>
          <a:p>
            <a:pPr algn="ctr"/>
            <a:r>
              <a:rPr lang="ru-RU" sz="6000" dirty="0" err="1">
                <a:latin typeface="Times New Roman" pitchFamily="18" charset="0"/>
                <a:cs typeface="Times New Roman" pitchFamily="18" charset="0"/>
              </a:rPr>
              <a:t>Бөлу</a:t>
            </a:r>
            <a:r>
              <a:rPr lang="ru-RU" sz="6000" dirty="0">
                <a:latin typeface="Times New Roman" pitchFamily="18" charset="0"/>
                <a:cs typeface="Times New Roman" pitchFamily="18" charset="0"/>
              </a:rPr>
              <a:t> </a:t>
            </a:r>
            <a:r>
              <a:rPr lang="ru-RU" sz="6000" dirty="0" err="1">
                <a:latin typeface="Times New Roman" pitchFamily="18" charset="0"/>
                <a:cs typeface="Times New Roman" pitchFamily="18" charset="0"/>
              </a:rPr>
              <a:t>әдісінің</a:t>
            </a:r>
            <a:r>
              <a:rPr lang="ru-RU" sz="6000" dirty="0">
                <a:latin typeface="Times New Roman" pitchFamily="18" charset="0"/>
                <a:cs typeface="Times New Roman" pitchFamily="18" charset="0"/>
              </a:rPr>
              <a:t> </a:t>
            </a:r>
            <a:r>
              <a:rPr lang="ru-RU" sz="6000" dirty="0" err="1">
                <a:latin typeface="Times New Roman" pitchFamily="18" charset="0"/>
                <a:cs typeface="Times New Roman" pitchFamily="18" charset="0"/>
              </a:rPr>
              <a:t>сипаты</a:t>
            </a:r>
            <a:endParaRPr lang="ru-RU" sz="6000" dirty="0"/>
          </a:p>
        </p:txBody>
      </p:sp>
      <p:pic>
        <p:nvPicPr>
          <p:cNvPr id="1026" name="Picture 2" descr="C:\Users\User\Desktop\MXQQVayJ_400x4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552" y="404664"/>
            <a:ext cx="1800200" cy="172819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4107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4272" y="404664"/>
            <a:ext cx="1656184"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742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err="1">
                <a:latin typeface="Arial" panose="020B0604020202020204" pitchFamily="34" charset="0"/>
                <a:cs typeface="Arial" panose="020B0604020202020204" pitchFamily="34" charset="0"/>
              </a:rPr>
              <a:t>Хроматографияның</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теориялық</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негіздерін</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бірнеше</a:t>
            </a:r>
            <a:r>
              <a:rPr lang="ru-RU" sz="3200" dirty="0">
                <a:latin typeface="Arial" panose="020B0604020202020204" pitchFamily="34" charset="0"/>
                <a:cs typeface="Arial" panose="020B0604020202020204" pitchFamily="34" charset="0"/>
              </a:rPr>
              <a:t> теория </a:t>
            </a:r>
            <a:r>
              <a:rPr lang="ru-RU" sz="3200" dirty="0" err="1">
                <a:latin typeface="Arial" panose="020B0604020202020204" pitchFamily="34" charset="0"/>
                <a:cs typeface="Arial" panose="020B0604020202020204" pitchFamily="34" charset="0"/>
              </a:rPr>
              <a:t>түсіндіреді</a:t>
            </a:r>
            <a:r>
              <a:rPr lang="ru-RU" sz="3200" dirty="0">
                <a:latin typeface="Arial" panose="020B0604020202020204" pitchFamily="34" charset="0"/>
                <a:cs typeface="Arial" panose="020B0604020202020204" pitchFamily="34" charset="0"/>
              </a:rPr>
              <a:t>:</a:t>
            </a:r>
          </a:p>
        </p:txBody>
      </p:sp>
      <p:sp>
        <p:nvSpPr>
          <p:cNvPr id="3" name="Объект 2"/>
          <p:cNvSpPr>
            <a:spLocks noGrp="1"/>
          </p:cNvSpPr>
          <p:nvPr>
            <p:ph sz="quarter" idx="1"/>
          </p:nvPr>
        </p:nvSpPr>
        <p:spPr>
          <a:xfrm>
            <a:off x="369382" y="2273118"/>
            <a:ext cx="11371514" cy="3825929"/>
          </a:xfrm>
        </p:spPr>
        <p:txBody>
          <a:bodyPr>
            <a:normAutofit lnSpcReduction="10000"/>
          </a:bodyPr>
          <a:lstStyle/>
          <a:p>
            <a:r>
              <a:rPr lang="kk-KZ" sz="1800" i="1" dirty="0">
                <a:solidFill>
                  <a:srgbClr val="0070C0"/>
                </a:solidFill>
                <a:latin typeface="Arial" panose="020B0604020202020204" pitchFamily="34" charset="0"/>
                <a:cs typeface="Arial" panose="020B0604020202020204" pitchFamily="34" charset="0"/>
              </a:rPr>
              <a:t>Теориялық табақшалар концепциясын</a:t>
            </a:r>
            <a:r>
              <a:rPr lang="kk-KZ" sz="1800" dirty="0">
                <a:solidFill>
                  <a:srgbClr val="0070C0"/>
                </a:solidFill>
                <a:latin typeface="Arial" panose="020B0604020202020204" pitchFamily="34" charset="0"/>
                <a:cs typeface="Arial" panose="020B0604020202020204" pitchFamily="34" charset="0"/>
              </a:rPr>
              <a:t> (ТТК) 1942 жылы Мартин және Синдж ұсынған. Олар хроматографиялық колонканы шартты түрде көптеген дискретті яғни бір-бірімен жанаспайтын табақшаға (зонаға) бөлген.</a:t>
            </a:r>
          </a:p>
          <a:p>
            <a:r>
              <a:rPr lang="kk-KZ" sz="1800" dirty="0">
                <a:solidFill>
                  <a:srgbClr val="0070C0"/>
                </a:solidFill>
                <a:latin typeface="Arial" panose="020B0604020202020204" pitchFamily="34" charset="0"/>
                <a:cs typeface="Arial" panose="020B0604020202020204" pitchFamily="34" charset="0"/>
              </a:rPr>
              <a:t>Әрбір табақшада заттардың жаңа таралу тепе-теңдігі орнайды. ҚФ жылжығанда затты бір зонадан екінші зонаға ауыстырады, сонда зонада жаңа таралу тепе-теңдігі орнайды. Нәтижесінде зат бірнеше зонаға жайылады, жайылу неғұрлым күшті болса, хроматографиялық бөліну соғұрлым нашар болады. Заттың орналасқан табақшалар саны (</a:t>
            </a:r>
            <a:r>
              <a:rPr lang="en-US" sz="1800" i="1" dirty="0">
                <a:solidFill>
                  <a:srgbClr val="0070C0"/>
                </a:solidFill>
                <a:latin typeface="Arial" panose="020B0604020202020204" pitchFamily="34" charset="0"/>
                <a:cs typeface="Arial" panose="020B0604020202020204" pitchFamily="34" charset="0"/>
              </a:rPr>
              <a:t>N</a:t>
            </a:r>
            <a:r>
              <a:rPr lang="en-US" sz="1800" dirty="0">
                <a:solidFill>
                  <a:srgbClr val="0070C0"/>
                </a:solidFill>
                <a:latin typeface="Arial" panose="020B0604020202020204" pitchFamily="34" charset="0"/>
                <a:cs typeface="Arial" panose="020B0604020202020204" pitchFamily="34" charset="0"/>
              </a:rPr>
              <a:t>) </a:t>
            </a:r>
            <a:r>
              <a:rPr lang="kk-KZ" sz="1800" dirty="0">
                <a:solidFill>
                  <a:srgbClr val="0070C0"/>
                </a:solidFill>
                <a:latin typeface="Arial" panose="020B0604020202020204" pitchFamily="34" charset="0"/>
                <a:cs typeface="Arial" panose="020B0604020202020204" pitchFamily="34" charset="0"/>
              </a:rPr>
              <a:t>маңызды шама болады:</a:t>
            </a:r>
          </a:p>
          <a:p>
            <a:pPr marL="0" indent="0">
              <a:buNone/>
            </a:pPr>
            <a:r>
              <a:rPr lang="ru-RU" i="1" dirty="0"/>
              <a:t>                                                        </a:t>
            </a:r>
            <a:r>
              <a:rPr lang="en-US" i="1" dirty="0"/>
              <a:t>N=L/H</a:t>
            </a:r>
            <a:endParaRPr lang="en-US" dirty="0"/>
          </a:p>
          <a:p>
            <a:pPr marL="0" indent="0">
              <a:buNone/>
            </a:pPr>
            <a:r>
              <a:rPr lang="kk-KZ" i="1" dirty="0"/>
              <a:t>                                                          Н= (L/16) (W/</a:t>
            </a:r>
            <a:r>
              <a:rPr lang="en-US" i="1" dirty="0"/>
              <a:t>τ</a:t>
            </a:r>
            <a:r>
              <a:rPr lang="kk-KZ" i="1" baseline="-25000" dirty="0"/>
              <a:t>R</a:t>
            </a:r>
            <a:r>
              <a:rPr lang="kk-KZ" i="1" dirty="0"/>
              <a:t>)</a:t>
            </a:r>
            <a:r>
              <a:rPr lang="kk-KZ" i="1" baseline="30000" dirty="0"/>
              <a:t>2</a:t>
            </a:r>
            <a:endParaRPr lang="ru-RU" dirty="0"/>
          </a:p>
        </p:txBody>
      </p:sp>
    </p:spTree>
    <p:extLst>
      <p:ext uri="{BB962C8B-B14F-4D97-AF65-F5344CB8AC3E}">
        <p14:creationId xmlns:p14="http://schemas.microsoft.com/office/powerpoint/2010/main" val="2340432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26720" y="1527048"/>
            <a:ext cx="11338560" cy="4572000"/>
          </a:xfrm>
        </p:spPr>
        <p:txBody>
          <a:bodyPr>
            <a:normAutofit lnSpcReduction="10000"/>
          </a:bodyPr>
          <a:lstStyle/>
          <a:p>
            <a:r>
              <a:rPr lang="kk-KZ" sz="1700" dirty="0">
                <a:solidFill>
                  <a:schemeClr val="accent1"/>
                </a:solidFill>
                <a:latin typeface="Arial" panose="020B0604020202020204" pitchFamily="34" charset="0"/>
                <a:cs typeface="Arial" panose="020B0604020202020204" pitchFamily="34" charset="0"/>
              </a:rPr>
              <a:t>Мұндағы </a:t>
            </a:r>
            <a:r>
              <a:rPr lang="en-US" sz="1700" i="1" dirty="0">
                <a:solidFill>
                  <a:schemeClr val="accent1"/>
                </a:solidFill>
                <a:latin typeface="Arial" panose="020B0604020202020204" pitchFamily="34" charset="0"/>
                <a:cs typeface="Arial" panose="020B0604020202020204" pitchFamily="34" charset="0"/>
              </a:rPr>
              <a:t>L</a:t>
            </a:r>
            <a:r>
              <a:rPr lang="en-US" sz="1700" dirty="0">
                <a:solidFill>
                  <a:schemeClr val="accent1"/>
                </a:solidFill>
                <a:latin typeface="Arial" panose="020B0604020202020204" pitchFamily="34" charset="0"/>
                <a:cs typeface="Arial" panose="020B0604020202020204" pitchFamily="34" charset="0"/>
              </a:rPr>
              <a:t> – </a:t>
            </a:r>
            <a:r>
              <a:rPr lang="kk-KZ" sz="1700" dirty="0">
                <a:solidFill>
                  <a:schemeClr val="accent1"/>
                </a:solidFill>
                <a:latin typeface="Arial" panose="020B0604020202020204" pitchFamily="34" charset="0"/>
                <a:cs typeface="Arial" panose="020B0604020202020204" pitchFamily="34" charset="0"/>
              </a:rPr>
              <a:t>колонка ұзындығы, </a:t>
            </a:r>
            <a:r>
              <a:rPr lang="en-US" sz="1700" i="1" dirty="0">
                <a:solidFill>
                  <a:schemeClr val="accent1"/>
                </a:solidFill>
                <a:latin typeface="Arial" panose="020B0604020202020204" pitchFamily="34" charset="0"/>
                <a:cs typeface="Arial" panose="020B0604020202020204" pitchFamily="34" charset="0"/>
              </a:rPr>
              <a:t>H</a:t>
            </a:r>
            <a:r>
              <a:rPr lang="en-US" sz="1700" dirty="0">
                <a:solidFill>
                  <a:schemeClr val="accent1"/>
                </a:solidFill>
                <a:latin typeface="Arial" panose="020B0604020202020204" pitchFamily="34" charset="0"/>
                <a:cs typeface="Arial" panose="020B0604020202020204" pitchFamily="34" charset="0"/>
              </a:rPr>
              <a:t> – </a:t>
            </a:r>
            <a:r>
              <a:rPr lang="kk-KZ" sz="1700" dirty="0">
                <a:solidFill>
                  <a:schemeClr val="accent1"/>
                </a:solidFill>
                <a:latin typeface="Arial" panose="020B0604020202020204" pitchFamily="34" charset="0"/>
                <a:cs typeface="Arial" panose="020B0604020202020204" pitchFamily="34" charset="0"/>
              </a:rPr>
              <a:t>теориялық табақшаға эквивалентті биіктік (зона немесе табақша биіктігі),</a:t>
            </a:r>
            <a:r>
              <a:rPr lang="kk-KZ" sz="1700" i="1" dirty="0">
                <a:solidFill>
                  <a:schemeClr val="accent1"/>
                </a:solidFill>
                <a:latin typeface="Arial" panose="020B0604020202020204" pitchFamily="34" charset="0"/>
                <a:cs typeface="Arial" panose="020B0604020202020204" pitchFamily="34" charset="0"/>
              </a:rPr>
              <a:t> </a:t>
            </a:r>
            <a:r>
              <a:rPr lang="en-US" sz="1700" i="1" dirty="0">
                <a:solidFill>
                  <a:schemeClr val="accent1"/>
                </a:solidFill>
                <a:latin typeface="Arial" panose="020B0604020202020204" pitchFamily="34" charset="0"/>
                <a:cs typeface="Arial" panose="020B0604020202020204" pitchFamily="34" charset="0"/>
              </a:rPr>
              <a:t>W –</a:t>
            </a:r>
            <a:r>
              <a:rPr lang="en-US" sz="1700" dirty="0">
                <a:solidFill>
                  <a:schemeClr val="accent1"/>
                </a:solidFill>
                <a:latin typeface="Arial" panose="020B0604020202020204" pitchFamily="34" charset="0"/>
                <a:cs typeface="Arial" panose="020B0604020202020204" pitchFamily="34" charset="0"/>
              </a:rPr>
              <a:t> </a:t>
            </a:r>
            <a:r>
              <a:rPr lang="kk-KZ" sz="1700" dirty="0">
                <a:solidFill>
                  <a:schemeClr val="accent1"/>
                </a:solidFill>
                <a:latin typeface="Arial" panose="020B0604020202020204" pitchFamily="34" charset="0"/>
                <a:cs typeface="Arial" panose="020B0604020202020204" pitchFamily="34" charset="0"/>
              </a:rPr>
              <a:t>хроматографиялық шың ені.</a:t>
            </a:r>
          </a:p>
          <a:p>
            <a:r>
              <a:rPr lang="kk-KZ" sz="1700" i="1" dirty="0">
                <a:solidFill>
                  <a:schemeClr val="accent1"/>
                </a:solidFill>
                <a:latin typeface="Arial" panose="020B0604020202020204" pitchFamily="34" charset="0"/>
                <a:cs typeface="Arial" panose="020B0604020202020204" pitchFamily="34" charset="0"/>
              </a:rPr>
              <a:t>Н</a:t>
            </a:r>
            <a:r>
              <a:rPr lang="kk-KZ" sz="1700" dirty="0">
                <a:solidFill>
                  <a:schemeClr val="accent1"/>
                </a:solidFill>
                <a:latin typeface="Arial" panose="020B0604020202020204" pitchFamily="34" charset="0"/>
                <a:cs typeface="Arial" panose="020B0604020202020204" pitchFamily="34" charset="0"/>
              </a:rPr>
              <a:t> неғұрлым кіші болса, шыңның ені соғұрлым кіші болады, бөліну тиімділігі соғұрлым жоғары болады.</a:t>
            </a:r>
          </a:p>
          <a:p>
            <a:r>
              <a:rPr lang="kk-KZ" sz="1700" dirty="0">
                <a:solidFill>
                  <a:schemeClr val="accent1"/>
                </a:solidFill>
                <a:latin typeface="Arial" panose="020B0604020202020204" pitchFamily="34" charset="0"/>
                <a:cs typeface="Arial" panose="020B0604020202020204" pitchFamily="34" charset="0"/>
              </a:rPr>
              <a:t>Теориялық табақшалар концепциясының кемшілігі - ол формальды теория, себебі бірнеше шартты болжамдарға негізделген:</a:t>
            </a:r>
          </a:p>
          <a:p>
            <a:r>
              <a:rPr lang="kk-KZ" sz="1700" dirty="0">
                <a:solidFill>
                  <a:schemeClr val="accent1"/>
                </a:solidFill>
                <a:latin typeface="Arial" panose="020B0604020202020204" pitchFamily="34" charset="0"/>
                <a:cs typeface="Arial" panose="020B0604020202020204" pitchFamily="34" charset="0"/>
              </a:rPr>
              <a:t>· Колонка бірнеше жанаспайтын зоналардан тұрады</a:t>
            </a:r>
          </a:p>
          <a:p>
            <a:r>
              <a:rPr lang="kk-KZ" sz="1700" dirty="0">
                <a:solidFill>
                  <a:schemeClr val="accent1"/>
                </a:solidFill>
                <a:latin typeface="Arial" panose="020B0604020202020204" pitchFamily="34" charset="0"/>
                <a:cs typeface="Arial" panose="020B0604020202020204" pitchFamily="34" charset="0"/>
              </a:rPr>
              <a:t>· Тепе-теңдік бір сәтте орнайды</a:t>
            </a:r>
          </a:p>
          <a:p>
            <a:r>
              <a:rPr lang="kk-KZ" sz="1700" dirty="0">
                <a:solidFill>
                  <a:schemeClr val="accent1"/>
                </a:solidFill>
                <a:latin typeface="Arial" panose="020B0604020202020204" pitchFamily="34" charset="0"/>
                <a:cs typeface="Arial" panose="020B0604020202020204" pitchFamily="34" charset="0"/>
              </a:rPr>
              <a:t>· Бөліну үздіксіз жүреді.</a:t>
            </a:r>
          </a:p>
          <a:p>
            <a:r>
              <a:rPr lang="kk-KZ" sz="1700" dirty="0">
                <a:solidFill>
                  <a:schemeClr val="accent1"/>
                </a:solidFill>
                <a:latin typeface="Arial" panose="020B0604020202020204" pitchFamily="34" charset="0"/>
                <a:cs typeface="Arial" panose="020B0604020202020204" pitchFamily="34" charset="0"/>
              </a:rPr>
              <a:t>Адсорбцияланған зат мөлшері (а) мен оның газ фазасындағы концентрациясы мен немесе қысымы арасындағы тұрақты температурадағы тәуелділікті көрсететін үш түрлі изотерма болады:</a:t>
            </a:r>
          </a:p>
          <a:p>
            <a:endParaRPr lang="ru-RU" dirty="0"/>
          </a:p>
        </p:txBody>
      </p:sp>
    </p:spTree>
    <p:extLst>
      <p:ext uri="{BB962C8B-B14F-4D97-AF65-F5344CB8AC3E}">
        <p14:creationId xmlns:p14="http://schemas.microsoft.com/office/powerpoint/2010/main" val="158527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BCC3A02-7243-3C44-9BF9-96DC70861367}"/>
              </a:ext>
            </a:extLst>
          </p:cNvPr>
          <p:cNvSpPr>
            <a:spLocks noGrp="1"/>
          </p:cNvSpPr>
          <p:nvPr>
            <p:ph type="title"/>
          </p:nvPr>
        </p:nvSpPr>
        <p:spPr/>
        <p:txBody>
          <a:bodyPr>
            <a:normAutofit fontScale="90000"/>
          </a:bodyPr>
          <a:lstStyle/>
          <a:p>
            <a:r>
              <a:rPr lang="kk-KZ" sz="1800" b="1">
                <a:effectLst/>
                <a:latin typeface="Times New Roman" panose="02020603050405020304" pitchFamily="18" charset="0"/>
                <a:ea typeface="Times New Roman" panose="02020603050405020304" pitchFamily="18" charset="0"/>
              </a:rPr>
              <a:t> </a:t>
            </a:r>
            <a:r>
              <a:rPr lang="ru-RU" sz="1800">
                <a:effectLst/>
                <a:latin typeface="Times New Roman" panose="02020603050405020304" pitchFamily="18" charset="0"/>
                <a:ea typeface="Times New Roman" panose="02020603050405020304" pitchFamily="18" charset="0"/>
              </a:rPr>
              <a:t/>
            </a:r>
            <a:br>
              <a:rPr lang="ru-RU" sz="1800">
                <a:effectLst/>
                <a:latin typeface="Times New Roman" panose="02020603050405020304" pitchFamily="18" charset="0"/>
                <a:ea typeface="Times New Roman" panose="02020603050405020304" pitchFamily="18" charset="0"/>
              </a:rPr>
            </a:br>
            <a:r>
              <a:rPr lang="kk-KZ" sz="1800" b="1">
                <a:effectLst/>
                <a:latin typeface="Times New Roman" panose="02020603050405020304" pitchFamily="18" charset="0"/>
                <a:ea typeface="Times New Roman" panose="02020603050405020304" pitchFamily="18" charset="0"/>
              </a:rPr>
              <a:t>Бөлу қатарларын жасауы және түрлері</a:t>
            </a:r>
            <a:r>
              <a:rPr lang="ru-RU" sz="1800">
                <a:effectLst/>
                <a:latin typeface="Times New Roman" panose="02020603050405020304" pitchFamily="18" charset="0"/>
                <a:ea typeface="Times New Roman" panose="02020603050405020304" pitchFamily="18" charset="0"/>
              </a:rPr>
              <a:t/>
            </a:r>
            <a:br>
              <a:rPr lang="ru-RU" sz="1800">
                <a:effectLst/>
                <a:latin typeface="Times New Roman" panose="02020603050405020304" pitchFamily="18" charset="0"/>
                <a:ea typeface="Times New Roman" panose="02020603050405020304" pitchFamily="18" charset="0"/>
              </a:rPr>
            </a:br>
            <a:endParaRPr lang="ru-RU"/>
          </a:p>
        </p:txBody>
      </p:sp>
      <p:sp>
        <p:nvSpPr>
          <p:cNvPr id="3" name="Объект 2">
            <a:extLst>
              <a:ext uri="{FF2B5EF4-FFF2-40B4-BE49-F238E27FC236}">
                <a16:creationId xmlns:a16="http://schemas.microsoft.com/office/drawing/2014/main" xmlns="" id="{7F025F77-B0CD-4A4B-B498-864431AF5DE1}"/>
              </a:ext>
            </a:extLst>
          </p:cNvPr>
          <p:cNvSpPr>
            <a:spLocks noGrp="1"/>
          </p:cNvSpPr>
          <p:nvPr>
            <p:ph sz="quarter" idx="13"/>
          </p:nvPr>
        </p:nvSpPr>
        <p:spPr/>
        <p:txBody>
          <a:bodyPr/>
          <a:lstStyle/>
          <a:p>
            <a:r>
              <a:rPr lang="en-US" sz="1800">
                <a:effectLst/>
                <a:latin typeface="Times New Roman" panose="02020603050405020304" pitchFamily="18" charset="0"/>
                <a:ea typeface="Times New Roman" panose="02020603050405020304" pitchFamily="18" charset="0"/>
              </a:rPr>
              <a:t> </a:t>
            </a:r>
            <a:endParaRPr lang="ru-RU" sz="1800">
              <a:effectLst/>
              <a:latin typeface="Times New Roman" panose="02020603050405020304" pitchFamily="18" charset="0"/>
              <a:ea typeface="Times New Roman" panose="02020603050405020304" pitchFamily="18" charset="0"/>
            </a:endParaRPr>
          </a:p>
          <a:p>
            <a:r>
              <a:rPr lang="kk-KZ" sz="1800">
                <a:solidFill>
                  <a:srgbClr val="7030A0"/>
                </a:solidFill>
                <a:effectLst/>
                <a:latin typeface="Times New Roman" panose="02020603050405020304" pitchFamily="18" charset="0"/>
                <a:ea typeface="Times New Roman" panose="02020603050405020304" pitchFamily="18" charset="0"/>
              </a:rPr>
              <a:t>Статистикалық байқаудың алғашқы мәліметерін өңдеу мен жүйелеудің нәтижесінде алынған топтауды бөлу қатарлары деп атайды.</a:t>
            </a:r>
            <a:endParaRPr lang="ru-RU" sz="1800">
              <a:solidFill>
                <a:srgbClr val="7030A0"/>
              </a:solidFill>
              <a:effectLst/>
              <a:latin typeface="Times New Roman" panose="02020603050405020304" pitchFamily="18" charset="0"/>
              <a:ea typeface="Times New Roman" panose="02020603050405020304" pitchFamily="18" charset="0"/>
            </a:endParaRPr>
          </a:p>
          <a:p>
            <a:r>
              <a:rPr lang="kk-KZ" sz="1800" b="1">
                <a:solidFill>
                  <a:srgbClr val="7030A0"/>
                </a:solidFill>
                <a:effectLst/>
                <a:latin typeface="Times New Roman" panose="02020603050405020304" pitchFamily="18" charset="0"/>
                <a:ea typeface="Times New Roman" panose="02020603050405020304" pitchFamily="18" charset="0"/>
              </a:rPr>
              <a:t>Бөлу қатарлары -  </a:t>
            </a:r>
            <a:r>
              <a:rPr lang="kk-KZ" sz="1800">
                <a:solidFill>
                  <a:srgbClr val="7030A0"/>
                </a:solidFill>
                <a:effectLst/>
                <a:latin typeface="Times New Roman" panose="02020603050405020304" pitchFamily="18" charset="0"/>
                <a:ea typeface="Times New Roman" panose="02020603050405020304" pitchFamily="18" charset="0"/>
              </a:rPr>
              <a:t>белгілі бір нышанмен вариацияланатын реттелген жиынтықтың бірліктерінің біртекті тобы.</a:t>
            </a:r>
            <a:endParaRPr lang="ru-RU" sz="1800">
              <a:solidFill>
                <a:srgbClr val="7030A0"/>
              </a:solidFill>
              <a:effectLst/>
              <a:latin typeface="Times New Roman" panose="02020603050405020304" pitchFamily="18" charset="0"/>
              <a:ea typeface="Times New Roman" panose="02020603050405020304" pitchFamily="18" charset="0"/>
            </a:endParaRPr>
          </a:p>
          <a:p>
            <a:r>
              <a:rPr lang="kk-KZ" sz="1800">
                <a:solidFill>
                  <a:srgbClr val="7030A0"/>
                </a:solidFill>
                <a:effectLst/>
                <a:latin typeface="Times New Roman" panose="02020603050405020304" pitchFamily="18" charset="0"/>
                <a:ea typeface="Times New Roman" panose="02020603050405020304" pitchFamily="18" charset="0"/>
              </a:rPr>
              <a:t>Бөлу қатарын жасаудың негізіне салынған нышанға байланысты </a:t>
            </a:r>
            <a:r>
              <a:rPr lang="kk-KZ" sz="1800" b="1">
                <a:solidFill>
                  <a:srgbClr val="7030A0"/>
                </a:solidFill>
                <a:effectLst/>
                <a:latin typeface="Times New Roman" panose="02020603050405020304" pitchFamily="18" charset="0"/>
                <a:ea typeface="Times New Roman" panose="02020603050405020304" pitchFamily="18" charset="0"/>
              </a:rPr>
              <a:t>атрибутикалық </a:t>
            </a:r>
            <a:r>
              <a:rPr lang="kk-KZ" sz="1800">
                <a:solidFill>
                  <a:srgbClr val="7030A0"/>
                </a:solidFill>
                <a:effectLst/>
                <a:latin typeface="Times New Roman" panose="02020603050405020304" pitchFamily="18" charset="0"/>
                <a:ea typeface="Times New Roman" panose="02020603050405020304" pitchFamily="18" charset="0"/>
              </a:rPr>
              <a:t>және  </a:t>
            </a:r>
            <a:r>
              <a:rPr lang="kk-KZ" sz="1800" b="1">
                <a:solidFill>
                  <a:srgbClr val="7030A0"/>
                </a:solidFill>
                <a:effectLst/>
                <a:latin typeface="Times New Roman" panose="02020603050405020304" pitchFamily="18" charset="0"/>
                <a:ea typeface="Times New Roman" panose="02020603050405020304" pitchFamily="18" charset="0"/>
              </a:rPr>
              <a:t>вариациялық бөлу қатарлары</a:t>
            </a:r>
            <a:r>
              <a:rPr lang="kk-KZ" sz="1800">
                <a:solidFill>
                  <a:srgbClr val="7030A0"/>
                </a:solidFill>
                <a:effectLst/>
                <a:latin typeface="Times New Roman" panose="02020603050405020304" pitchFamily="18" charset="0"/>
                <a:ea typeface="Times New Roman" panose="02020603050405020304" pitchFamily="18" charset="0"/>
              </a:rPr>
              <a:t> болып бөлінеді.</a:t>
            </a:r>
            <a:endParaRPr lang="ru-RU" sz="1800">
              <a:solidFill>
                <a:srgbClr val="7030A0"/>
              </a:solidFill>
              <a:effectLst/>
              <a:latin typeface="Times New Roman" panose="02020603050405020304" pitchFamily="18" charset="0"/>
              <a:ea typeface="Times New Roman" panose="02020603050405020304" pitchFamily="18" charset="0"/>
            </a:endParaRPr>
          </a:p>
          <a:p>
            <a:endParaRPr lang="ru-RU"/>
          </a:p>
        </p:txBody>
      </p:sp>
    </p:spTree>
    <p:extLst>
      <p:ext uri="{BB962C8B-B14F-4D97-AF65-F5344CB8AC3E}">
        <p14:creationId xmlns:p14="http://schemas.microsoft.com/office/powerpoint/2010/main" val="4072159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DAC5D31-2937-4B48-8073-F4D1C1B7C5AD}"/>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F18E6A69-9EB5-0E4F-8E86-CD7B01F19EFF}"/>
              </a:ext>
            </a:extLst>
          </p:cNvPr>
          <p:cNvSpPr>
            <a:spLocks noGrp="1"/>
          </p:cNvSpPr>
          <p:nvPr>
            <p:ph sz="quarter" idx="13"/>
          </p:nvPr>
        </p:nvSpPr>
        <p:spPr>
          <a:xfrm>
            <a:off x="685801" y="2063396"/>
            <a:ext cx="10394707" cy="3311189"/>
          </a:xfrm>
        </p:spPr>
        <p:txBody>
          <a:bodyPr/>
          <a:lstStyle/>
          <a:p>
            <a:endParaRPr lang="kk-KZ" sz="1800" b="1">
              <a:effectLst/>
              <a:latin typeface="Times New Roman" panose="02020603050405020304" pitchFamily="18" charset="0"/>
              <a:ea typeface="Times New Roman" panose="02020603050405020304" pitchFamily="18" charset="0"/>
            </a:endParaRPr>
          </a:p>
          <a:p>
            <a:r>
              <a:rPr lang="kk-KZ" sz="1800" b="1">
                <a:effectLst/>
                <a:latin typeface="Times New Roman" panose="02020603050405020304" pitchFamily="18" charset="0"/>
                <a:ea typeface="Times New Roman" panose="02020603050405020304" pitchFamily="18" charset="0"/>
              </a:rPr>
              <a:t> </a:t>
            </a:r>
            <a:r>
              <a:rPr lang="kk-KZ" sz="1800">
                <a:effectLst/>
                <a:latin typeface="Times New Roman" panose="02020603050405020304" pitchFamily="18" charset="0"/>
                <a:ea typeface="Times New Roman" panose="02020603050405020304" pitchFamily="18" charset="0"/>
              </a:rPr>
              <a:t>зерттелетін әлеуметтік экономикалық құбылыстың қасиетін, сапасын сипаттайтын және сандық сипаты жоқ сапалық нышан бойынша жасалынған бөлу қатары. Атрибутикалық бөлу қатары жиынтықтың құрамын маңызды нышандар сипаттайды. Бірнеше кезеңнен алынған, осы мәліметтер құрылымының өзгеруін зерттейді.</a:t>
            </a:r>
            <a:endParaRPr lang="ru-RU"/>
          </a:p>
        </p:txBody>
      </p:sp>
    </p:spTree>
    <p:extLst>
      <p:ext uri="{BB962C8B-B14F-4D97-AF65-F5344CB8AC3E}">
        <p14:creationId xmlns:p14="http://schemas.microsoft.com/office/powerpoint/2010/main" val="2305496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C69F640-8099-B04D-8657-3D640EC3A6CF}"/>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9E1345DE-22BF-5F48-947A-5C0E06B10FA3}"/>
              </a:ext>
            </a:extLst>
          </p:cNvPr>
          <p:cNvSpPr>
            <a:spLocks noGrp="1"/>
          </p:cNvSpPr>
          <p:nvPr>
            <p:ph sz="quarter" idx="13"/>
          </p:nvPr>
        </p:nvSpPr>
        <p:spPr/>
        <p:txBody>
          <a:bodyPr/>
          <a:lstStyle/>
          <a:p>
            <a:endParaRPr lang="ru-RU"/>
          </a:p>
        </p:txBody>
      </p:sp>
    </p:spTree>
    <p:extLst>
      <p:ext uri="{BB962C8B-B14F-4D97-AF65-F5344CB8AC3E}">
        <p14:creationId xmlns:p14="http://schemas.microsoft.com/office/powerpoint/2010/main" val="2630068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1CBB51A-3A61-E842-B522-5029CED1034E}"/>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781D3884-98A0-F14B-BC82-6A9559C85FBF}"/>
              </a:ext>
            </a:extLst>
          </p:cNvPr>
          <p:cNvSpPr>
            <a:spLocks noGrp="1"/>
          </p:cNvSpPr>
          <p:nvPr>
            <p:ph sz="quarter" idx="13"/>
          </p:nvPr>
        </p:nvSpPr>
        <p:spPr/>
        <p:txBody>
          <a:bodyPr/>
          <a:lstStyle/>
          <a:p>
            <a:endParaRPr lang="ru-RU"/>
          </a:p>
        </p:txBody>
      </p:sp>
    </p:spTree>
    <p:extLst>
      <p:ext uri="{BB962C8B-B14F-4D97-AF65-F5344CB8AC3E}">
        <p14:creationId xmlns:p14="http://schemas.microsoft.com/office/powerpoint/2010/main" val="160076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E967857-8AC2-2F49-9973-CBE1216301E1}"/>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1EFECB9F-42FF-8E47-A499-68C9839B419D}"/>
              </a:ext>
            </a:extLst>
          </p:cNvPr>
          <p:cNvSpPr>
            <a:spLocks noGrp="1"/>
          </p:cNvSpPr>
          <p:nvPr>
            <p:ph sz="quarter" idx="13"/>
          </p:nvPr>
        </p:nvSpPr>
        <p:spPr/>
        <p:txBody>
          <a:bodyPr/>
          <a:lstStyle/>
          <a:p>
            <a:endParaRPr lang="ru-RU"/>
          </a:p>
        </p:txBody>
      </p:sp>
    </p:spTree>
    <p:extLst>
      <p:ext uri="{BB962C8B-B14F-4D97-AF65-F5344CB8AC3E}">
        <p14:creationId xmlns:p14="http://schemas.microsoft.com/office/powerpoint/2010/main" val="1282576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8C205BF-AF50-054A-A278-594C2215E37F}"/>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D6A1C503-343D-734E-9521-6F01C01E7937}"/>
              </a:ext>
            </a:extLst>
          </p:cNvPr>
          <p:cNvSpPr>
            <a:spLocks noGrp="1"/>
          </p:cNvSpPr>
          <p:nvPr>
            <p:ph sz="quarter" idx="13"/>
          </p:nvPr>
        </p:nvSpPr>
        <p:spPr/>
        <p:txBody>
          <a:bodyPr/>
          <a:lstStyle/>
          <a:p>
            <a:endParaRPr lang="ru-RU"/>
          </a:p>
        </p:txBody>
      </p:sp>
    </p:spTree>
    <p:extLst>
      <p:ext uri="{BB962C8B-B14F-4D97-AF65-F5344CB8AC3E}">
        <p14:creationId xmlns:p14="http://schemas.microsoft.com/office/powerpoint/2010/main" val="3142157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30D1C80-58CE-ED40-A6C5-49873628F286}"/>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DA312765-FB46-1142-ACF8-6145EBDB48FB}"/>
              </a:ext>
            </a:extLst>
          </p:cNvPr>
          <p:cNvSpPr>
            <a:spLocks noGrp="1"/>
          </p:cNvSpPr>
          <p:nvPr>
            <p:ph sz="quarter" idx="13"/>
          </p:nvPr>
        </p:nvSpPr>
        <p:spPr/>
        <p:txBody>
          <a:bodyPr/>
          <a:lstStyle/>
          <a:p>
            <a:endParaRPr lang="ru-RU"/>
          </a:p>
        </p:txBody>
      </p:sp>
    </p:spTree>
    <p:extLst>
      <p:ext uri="{BB962C8B-B14F-4D97-AF65-F5344CB8AC3E}">
        <p14:creationId xmlns:p14="http://schemas.microsoft.com/office/powerpoint/2010/main" val="1513521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BA5A31A-CD27-9643-A465-9470352A0EA7}"/>
              </a:ext>
            </a:extLst>
          </p:cNvPr>
          <p:cNvSpPr>
            <a:spLocks noGrp="1"/>
          </p:cNvSpPr>
          <p:nvPr>
            <p:ph type="title"/>
          </p:nvPr>
        </p:nvSpPr>
        <p:spPr/>
        <p:txBody>
          <a:bodyPr>
            <a:normAutofit/>
          </a:bodyPr>
          <a:lstStyle/>
          <a:p>
            <a:r>
              <a:rPr lang="kk-KZ" sz="2400">
                <a:latin typeface="Arial" panose="020B0604020202020204" pitchFamily="34" charset="0"/>
                <a:cs typeface="Arial" panose="020B0604020202020204" pitchFamily="34" charset="0"/>
              </a:rPr>
              <a:t>Пайдалналган әдебиеттер:</a:t>
            </a:r>
            <a:endParaRPr lang="ru-RU" sz="240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xmlns="" id="{12EE7A1B-436A-EE44-8B84-C9CDE6C71CA4}"/>
              </a:ext>
            </a:extLst>
          </p:cNvPr>
          <p:cNvSpPr>
            <a:spLocks noGrp="1"/>
          </p:cNvSpPr>
          <p:nvPr>
            <p:ph sz="quarter" idx="13"/>
          </p:nvPr>
        </p:nvSpPr>
        <p:spPr/>
        <p:txBody>
          <a:bodyPr/>
          <a:lstStyle/>
          <a:p>
            <a:pPr>
              <a:buFont typeface="Wingdings" pitchFamily="2" charset="2"/>
              <a:buChar char="q"/>
              <a:defRPr/>
            </a:pPr>
            <a:r>
              <a:rPr lang="ru-RU" sz="2000">
                <a:latin typeface="Times New Roman" pitchFamily="18" charset="0"/>
                <a:cs typeface="Times New Roman" pitchFamily="18" charset="0"/>
              </a:rPr>
              <a:t>Койчубеков, Б. К. Основы статистического анализа медико-биологических данных</a:t>
            </a:r>
            <a:endParaRPr lang="en-US" sz="2000">
              <a:latin typeface="Times New Roman" pitchFamily="18" charset="0"/>
              <a:cs typeface="Times New Roman" pitchFamily="18" charset="0"/>
            </a:endParaRPr>
          </a:p>
          <a:p>
            <a:pPr marL="0" indent="0">
              <a:buNone/>
              <a:defRPr/>
            </a:pPr>
            <a:endParaRPr lang="ru-RU" sz="1800">
              <a:latin typeface="Times New Roman" pitchFamily="18" charset="0"/>
              <a:cs typeface="Times New Roman" pitchFamily="18" charset="0"/>
            </a:endParaRPr>
          </a:p>
          <a:p>
            <a:pPr>
              <a:buFont typeface="Wingdings" pitchFamily="2" charset="2"/>
              <a:buChar char="q"/>
              <a:defRPr/>
            </a:pPr>
            <a:r>
              <a:rPr lang="ru-RU" sz="2000">
                <a:latin typeface="Times New Roman" pitchFamily="18" charset="0"/>
                <a:cs typeface="Times New Roman" pitchFamily="18" charset="0"/>
              </a:rPr>
              <a:t>Гланц, Стентон. Медико-биологическая статистика</a:t>
            </a:r>
          </a:p>
          <a:p>
            <a:pPr marL="0" indent="0">
              <a:buNone/>
            </a:pPr>
            <a:endParaRPr lang="ru-RU"/>
          </a:p>
        </p:txBody>
      </p:sp>
    </p:spTree>
    <p:extLst>
      <p:ext uri="{BB962C8B-B14F-4D97-AF65-F5344CB8AC3E}">
        <p14:creationId xmlns:p14="http://schemas.microsoft.com/office/powerpoint/2010/main" val="3625307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A0BF151-AEC3-5841-A96B-EECAC928BB58}"/>
              </a:ext>
            </a:extLst>
          </p:cNvPr>
          <p:cNvSpPr>
            <a:spLocks noGrp="1"/>
          </p:cNvSpPr>
          <p:nvPr>
            <p:ph type="title"/>
          </p:nvPr>
        </p:nvSpPr>
        <p:spPr/>
        <p:txBody>
          <a:bodyPr>
            <a:normAutofit/>
          </a:bodyPr>
          <a:lstStyle/>
          <a:p>
            <a:r>
              <a:rPr lang="kk-KZ" sz="2800"/>
              <a:t>Жоспары:</a:t>
            </a:r>
            <a:endParaRPr lang="ru-RU" sz="2800"/>
          </a:p>
        </p:txBody>
      </p:sp>
      <p:sp>
        <p:nvSpPr>
          <p:cNvPr id="3" name="Объект 2">
            <a:extLst>
              <a:ext uri="{FF2B5EF4-FFF2-40B4-BE49-F238E27FC236}">
                <a16:creationId xmlns:a16="http://schemas.microsoft.com/office/drawing/2014/main" xmlns="" id="{10F343CF-6900-EA41-9122-14ABC8C2C25E}"/>
              </a:ext>
            </a:extLst>
          </p:cNvPr>
          <p:cNvSpPr>
            <a:spLocks noGrp="1"/>
          </p:cNvSpPr>
          <p:nvPr>
            <p:ph sz="quarter" idx="13"/>
          </p:nvPr>
        </p:nvSpPr>
        <p:spPr>
          <a:xfrm>
            <a:off x="685801" y="1773405"/>
            <a:ext cx="10394707" cy="3311189"/>
          </a:xfrm>
        </p:spPr>
        <p:txBody>
          <a:bodyPr>
            <a:normAutofit/>
          </a:bodyPr>
          <a:lstStyle/>
          <a:p>
            <a:pPr marL="0" indent="0">
              <a:buNone/>
            </a:pPr>
            <a:r>
              <a:rPr lang="kk-KZ">
                <a:latin typeface="Arial" panose="020B0604020202020204" pitchFamily="34" charset="0"/>
                <a:cs typeface="Arial" panose="020B0604020202020204" pitchFamily="34" charset="0"/>
              </a:rPr>
              <a:t>Кіріспе</a:t>
            </a:r>
          </a:p>
          <a:p>
            <a:pPr marL="0" indent="0">
              <a:buNone/>
            </a:pPr>
            <a:r>
              <a:rPr lang="kk-KZ">
                <a:latin typeface="Arial" panose="020B0604020202020204" pitchFamily="34" charset="0"/>
                <a:cs typeface="Arial" panose="020B0604020202020204" pitchFamily="34" charset="0"/>
              </a:rPr>
              <a:t>Негізгі бөлім</a:t>
            </a:r>
          </a:p>
          <a:p>
            <a:pPr marL="0" indent="0">
              <a:buNone/>
            </a:pPr>
            <a:r>
              <a:rPr lang="kk-KZ">
                <a:latin typeface="Arial" panose="020B0604020202020204" pitchFamily="34" charset="0"/>
                <a:cs typeface="Arial" panose="020B0604020202020204" pitchFamily="34" charset="0"/>
              </a:rPr>
              <a:t>1.Статистикалы қ негіздер</a:t>
            </a:r>
          </a:p>
          <a:p>
            <a:pPr marL="0" indent="0">
              <a:buNone/>
            </a:pPr>
            <a:r>
              <a:rPr lang="kk-KZ">
                <a:latin typeface="Arial" panose="020B0604020202020204" pitchFamily="34" charset="0"/>
                <a:cs typeface="Arial" panose="020B0604020202020204" pitchFamily="34" charset="0"/>
              </a:rPr>
              <a:t>2.</a:t>
            </a:r>
            <a:r>
              <a:rPr lang="ru-RU" sz="2000"/>
              <a:t> </a:t>
            </a:r>
            <a:r>
              <a:rPr lang="ru-RU" sz="2000">
                <a:latin typeface="Arial" panose="020B0604020202020204" pitchFamily="34" charset="0"/>
                <a:cs typeface="Arial" panose="020B0604020202020204" pitchFamily="34" charset="0"/>
              </a:rPr>
              <a:t>Хроматографиялық анализдің негізі, ерекшелігі.</a:t>
            </a:r>
            <a:endParaRPr lang="kk-KZ" sz="2000">
              <a:latin typeface="Arial" panose="020B0604020202020204" pitchFamily="34" charset="0"/>
              <a:cs typeface="Arial" panose="020B0604020202020204" pitchFamily="34" charset="0"/>
            </a:endParaRPr>
          </a:p>
          <a:p>
            <a:pPr marL="0" indent="0">
              <a:buNone/>
            </a:pPr>
            <a:r>
              <a:rPr lang="kk-KZ" sz="2000">
                <a:latin typeface="Arial" panose="020B0604020202020204" pitchFamily="34" charset="0"/>
                <a:cs typeface="Arial" panose="020B0604020202020204" pitchFamily="34" charset="0"/>
              </a:rPr>
              <a:t>3.</a:t>
            </a:r>
            <a:r>
              <a:rPr lang="kk-KZ" sz="2000" b="1">
                <a:effectLst/>
                <a:latin typeface="Times New Roman" panose="02020603050405020304" pitchFamily="18" charset="0"/>
                <a:ea typeface="Times New Roman" panose="02020603050405020304" pitchFamily="18" charset="0"/>
              </a:rPr>
              <a:t> Бөлу қатарларын жасауы және түрлері</a:t>
            </a:r>
            <a:r>
              <a:rPr lang="ru-RU" sz="2000">
                <a:effectLst/>
                <a:latin typeface="Times New Roman" panose="02020603050405020304" pitchFamily="18" charset="0"/>
                <a:ea typeface="Times New Roman" panose="02020603050405020304" pitchFamily="18" charset="0"/>
              </a:rPr>
              <a:t/>
            </a:r>
            <a:br>
              <a:rPr lang="ru-RU" sz="2000">
                <a:effectLst/>
                <a:latin typeface="Times New Roman" panose="02020603050405020304" pitchFamily="18" charset="0"/>
                <a:ea typeface="Times New Roman" panose="02020603050405020304" pitchFamily="18" charset="0"/>
              </a:rPr>
            </a:br>
            <a:r>
              <a:rPr lang="kk-KZ">
                <a:latin typeface="Arial" panose="020B0604020202020204" pitchFamily="34" charset="0"/>
                <a:cs typeface="Arial" panose="020B0604020202020204" pitchFamily="34" charset="0"/>
              </a:rPr>
              <a:t>Корытынды</a:t>
            </a:r>
          </a:p>
          <a:p>
            <a:pPr marL="0" indent="0">
              <a:buNone/>
            </a:pPr>
            <a:r>
              <a:rPr lang="kk-KZ">
                <a:latin typeface="Arial" panose="020B0604020202020204" pitchFamily="34" charset="0"/>
                <a:cs typeface="Arial" panose="020B0604020202020204" pitchFamily="34" charset="0"/>
              </a:rPr>
              <a:t>Пайдаланылган әдебиеттер</a:t>
            </a:r>
            <a:endParaRPr lang="ru-RU">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1481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77636BC-015E-954C-8C61-E93EAED7A9DA}"/>
              </a:ext>
            </a:extLst>
          </p:cNvPr>
          <p:cNvSpPr>
            <a:spLocks noGrp="1"/>
          </p:cNvSpPr>
          <p:nvPr>
            <p:ph type="title"/>
          </p:nvPr>
        </p:nvSpPr>
        <p:spPr/>
        <p:txBody>
          <a:bodyPr>
            <a:normAutofit/>
          </a:bodyPr>
          <a:lstStyle/>
          <a:p>
            <a:r>
              <a:rPr lang="kk-KZ" sz="2400"/>
              <a:t>Кіріспе</a:t>
            </a:r>
            <a:br>
              <a:rPr lang="kk-KZ" sz="2400"/>
            </a:br>
            <a:endParaRPr lang="ru-RU" sz="2400"/>
          </a:p>
        </p:txBody>
      </p:sp>
      <p:sp>
        <p:nvSpPr>
          <p:cNvPr id="3" name="Объект 2">
            <a:extLst>
              <a:ext uri="{FF2B5EF4-FFF2-40B4-BE49-F238E27FC236}">
                <a16:creationId xmlns:a16="http://schemas.microsoft.com/office/drawing/2014/main" xmlns="" id="{7B445C04-2950-3A42-8613-6EF02DC2ACA6}"/>
              </a:ext>
            </a:extLst>
          </p:cNvPr>
          <p:cNvSpPr>
            <a:spLocks noGrp="1"/>
          </p:cNvSpPr>
          <p:nvPr>
            <p:ph sz="quarter" idx="13"/>
          </p:nvPr>
        </p:nvSpPr>
        <p:spPr>
          <a:xfrm>
            <a:off x="685801" y="530394"/>
            <a:ext cx="10394707" cy="4844191"/>
          </a:xfrm>
        </p:spPr>
        <p:txBody>
          <a:bodyPr/>
          <a:lstStyle/>
          <a:p>
            <a:r>
              <a:rPr lang="kk-KZ" sz="1800">
                <a:effectLst/>
                <a:latin typeface="KZ Times New Roman"/>
                <a:ea typeface="Times New Roman" panose="02020603050405020304" pitchFamily="18" charset="0"/>
              </a:rPr>
              <a:t>Қоғамдық құбылыстар мен процестердің </a:t>
            </a:r>
            <a:r>
              <a:rPr lang="kk-KZ" sz="1800" b="1">
                <a:effectLst/>
                <a:latin typeface="KZ Times New Roman"/>
                <a:ea typeface="Times New Roman" panose="02020603050405020304" pitchFamily="18" charset="0"/>
              </a:rPr>
              <a:t>статистикалық құрылымының көрсеткіші</a:t>
            </a:r>
            <a:r>
              <a:rPr lang="kk-KZ" sz="1800">
                <a:effectLst/>
                <a:latin typeface="KZ Times New Roman"/>
                <a:ea typeface="Times New Roman" panose="02020603050405020304" pitchFamily="18" charset="0"/>
              </a:rPr>
              <a:t> – осы құбылыстың нақты мазмұнына тәуелді емес көрсеткіштер. Мұндай көрсеткіштерге: қатысты шама, варияция көрсеткіші, белгілер байланысының тығыздығы, құрылым көрсеткіші және бөлу мінездемесі, динамиканың құбылмалылығы көрсеткіші және т.б.</a:t>
            </a:r>
            <a:endParaRPr lang="ru-RU" sz="1800">
              <a:effectLst/>
              <a:latin typeface="Times New Roman" panose="02020603050405020304" pitchFamily="18" charset="0"/>
              <a:ea typeface="Times New Roman" panose="02020603050405020304" pitchFamily="18" charset="0"/>
            </a:endParaRPr>
          </a:p>
          <a:p>
            <a:endParaRPr lang="ru-RU"/>
          </a:p>
        </p:txBody>
      </p:sp>
    </p:spTree>
    <p:extLst>
      <p:ext uri="{BB962C8B-B14F-4D97-AF65-F5344CB8AC3E}">
        <p14:creationId xmlns:p14="http://schemas.microsoft.com/office/powerpoint/2010/main" val="2065137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C521B1E0-1A21-9747-B2C5-780B7E611DDB}"/>
              </a:ext>
            </a:extLst>
          </p:cNvPr>
          <p:cNvSpPr>
            <a:spLocks noGrp="1"/>
          </p:cNvSpPr>
          <p:nvPr>
            <p:ph sz="quarter" idx="13"/>
          </p:nvPr>
        </p:nvSpPr>
        <p:spPr>
          <a:xfrm>
            <a:off x="187198" y="486716"/>
            <a:ext cx="10893309" cy="4887870"/>
          </a:xfrm>
        </p:spPr>
        <p:txBody>
          <a:bodyPr/>
          <a:lstStyle/>
          <a:p>
            <a:r>
              <a:rPr lang="kk-KZ" sz="1800">
                <a:effectLst/>
                <a:latin typeface="KZ Times New Roman"/>
                <a:ea typeface="Times New Roman" panose="02020603050405020304" pitchFamily="18" charset="0"/>
              </a:rPr>
              <a:t>Тақ бөлікке орналсқан абсолюттік көрсеткіш </a:t>
            </a:r>
            <a:r>
              <a:rPr lang="kk-KZ" sz="1800" b="1">
                <a:effectLst/>
                <a:latin typeface="KZ Times New Roman"/>
                <a:ea typeface="Times New Roman" panose="02020603050405020304" pitchFamily="18" charset="0"/>
              </a:rPr>
              <a:t>ағымдық және салыстырмалы</a:t>
            </a:r>
            <a:r>
              <a:rPr lang="kk-KZ" sz="1800">
                <a:effectLst/>
                <a:latin typeface="KZ Times New Roman"/>
                <a:ea typeface="Times New Roman" panose="02020603050405020304" pitchFamily="18" charset="0"/>
              </a:rPr>
              <a:t>, ал жұп бөлікте орналасқан көрсеткіш </a:t>
            </a:r>
            <a:r>
              <a:rPr lang="kk-KZ" sz="1800" b="1">
                <a:effectLst/>
                <a:latin typeface="KZ Times New Roman"/>
                <a:ea typeface="Times New Roman" panose="02020603050405020304" pitchFamily="18" charset="0"/>
              </a:rPr>
              <a:t>негіз немесе салыстыру базасы</a:t>
            </a:r>
            <a:r>
              <a:rPr lang="kk-KZ" sz="1800">
                <a:effectLst/>
                <a:latin typeface="KZ Times New Roman"/>
                <a:ea typeface="Times New Roman" panose="02020603050405020304" pitchFamily="18" charset="0"/>
              </a:rPr>
              <a:t> деп аталады. Қатысты шамалар коэффициентпен, пайызбен(%), промильмен(%</a:t>
            </a:r>
            <a:r>
              <a:rPr lang="kk-KZ" sz="1800" baseline="-25000">
                <a:effectLst/>
                <a:latin typeface="KZ Times New Roman"/>
                <a:ea typeface="Times New Roman" panose="02020603050405020304" pitchFamily="18" charset="0"/>
              </a:rPr>
              <a:t>0</a:t>
            </a:r>
            <a:r>
              <a:rPr lang="kk-KZ" sz="1800">
                <a:effectLst/>
                <a:latin typeface="KZ Times New Roman"/>
                <a:ea typeface="Times New Roman" panose="02020603050405020304" pitchFamily="18" charset="0"/>
              </a:rPr>
              <a:t>), продецильмен(%</a:t>
            </a:r>
            <a:r>
              <a:rPr lang="kk-KZ" sz="1800" baseline="-25000">
                <a:effectLst/>
                <a:latin typeface="KZ Times New Roman"/>
                <a:ea typeface="Times New Roman" panose="02020603050405020304" pitchFamily="18" charset="0"/>
              </a:rPr>
              <a:t>00</a:t>
            </a:r>
            <a:r>
              <a:rPr lang="kk-KZ" sz="1800">
                <a:effectLst/>
                <a:latin typeface="KZ Times New Roman"/>
                <a:ea typeface="Times New Roman" panose="02020603050405020304" pitchFamily="18" charset="0"/>
              </a:rPr>
              <a:t>), просантильмен (%</a:t>
            </a:r>
            <a:r>
              <a:rPr lang="kk-KZ" sz="1800" baseline="-25000">
                <a:effectLst/>
                <a:latin typeface="KZ Times New Roman"/>
                <a:ea typeface="Times New Roman" panose="02020603050405020304" pitchFamily="18" charset="0"/>
              </a:rPr>
              <a:t>000</a:t>
            </a:r>
            <a:r>
              <a:rPr lang="kk-KZ" sz="1800">
                <a:effectLst/>
                <a:latin typeface="KZ Times New Roman"/>
                <a:ea typeface="Times New Roman" panose="02020603050405020304" pitchFamily="18" charset="0"/>
              </a:rPr>
              <a:t>) көрсетіледі.</a:t>
            </a:r>
            <a:endParaRPr lang="ru-RU" sz="1800">
              <a:effectLst/>
              <a:latin typeface="Times New Roman" panose="02020603050405020304" pitchFamily="18" charset="0"/>
              <a:ea typeface="Times New Roman" panose="02020603050405020304" pitchFamily="18" charset="0"/>
            </a:endParaRPr>
          </a:p>
          <a:p>
            <a:endParaRPr lang="ru-RU"/>
          </a:p>
        </p:txBody>
      </p:sp>
    </p:spTree>
    <p:extLst>
      <p:ext uri="{BB962C8B-B14F-4D97-AF65-F5344CB8AC3E}">
        <p14:creationId xmlns:p14="http://schemas.microsoft.com/office/powerpoint/2010/main" val="2699672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F282D79A-7C3B-A14A-989A-FC5381F58B45}"/>
              </a:ext>
            </a:extLst>
          </p:cNvPr>
          <p:cNvSpPr>
            <a:spLocks noGrp="1"/>
          </p:cNvSpPr>
          <p:nvPr>
            <p:ph sz="quarter" idx="13"/>
          </p:nvPr>
        </p:nvSpPr>
        <p:spPr>
          <a:xfrm>
            <a:off x="1297906" y="1235508"/>
            <a:ext cx="9782601" cy="4139078"/>
          </a:xfrm>
        </p:spPr>
        <p:txBody>
          <a:bodyPr/>
          <a:lstStyle/>
          <a:p>
            <a:r>
              <a:rPr lang="kk-KZ" sz="1800">
                <a:effectLst/>
                <a:latin typeface="KZ Times New Roman"/>
                <a:ea typeface="Times New Roman" panose="02020603050405020304" pitchFamily="18" charset="0"/>
              </a:rPr>
              <a:t>	</a:t>
            </a:r>
            <a:r>
              <a:rPr lang="kk-KZ" sz="1800">
                <a:solidFill>
                  <a:srgbClr val="0070C0"/>
                </a:solidFill>
                <a:effectLst/>
                <a:latin typeface="KZ Times New Roman"/>
                <a:ea typeface="Times New Roman" panose="02020603050405020304" pitchFamily="18" charset="0"/>
              </a:rPr>
              <a:t>Қатысты шамалар </a:t>
            </a:r>
            <a:r>
              <a:rPr lang="kk-KZ" sz="1800" b="1">
                <a:solidFill>
                  <a:srgbClr val="0070C0"/>
                </a:solidFill>
                <a:effectLst/>
                <a:latin typeface="KZ Times New Roman"/>
                <a:ea typeface="Times New Roman" panose="02020603050405020304" pitchFamily="18" charset="0"/>
              </a:rPr>
              <a:t>аталмыш емес</a:t>
            </a:r>
            <a:r>
              <a:rPr lang="kk-KZ" sz="1800">
                <a:solidFill>
                  <a:srgbClr val="0070C0"/>
                </a:solidFill>
                <a:effectLst/>
                <a:latin typeface="KZ Times New Roman"/>
                <a:ea typeface="Times New Roman" panose="02020603050405020304" pitchFamily="18" charset="0"/>
              </a:rPr>
              <a:t> болуы мүмкін егер олар бір атты шамаларда бөлу нәтижесінде алынса. </a:t>
            </a:r>
            <a:r>
              <a:rPr lang="kk-KZ" sz="1800" b="1">
                <a:solidFill>
                  <a:srgbClr val="0070C0"/>
                </a:solidFill>
                <a:effectLst/>
                <a:latin typeface="KZ Times New Roman"/>
                <a:ea typeface="Times New Roman" panose="02020603050405020304" pitchFamily="18" charset="0"/>
              </a:rPr>
              <a:t>Аталмыш</a:t>
            </a:r>
            <a:r>
              <a:rPr lang="kk-KZ" sz="1800">
                <a:solidFill>
                  <a:srgbClr val="0070C0"/>
                </a:solidFill>
                <a:effectLst/>
                <a:latin typeface="KZ Times New Roman"/>
                <a:ea typeface="Times New Roman" panose="02020603050405020304" pitchFamily="18" charset="0"/>
              </a:rPr>
              <a:t> қатысты шама деп әр түрлі атты абсолюттік шамаларды бөлу алынатын қатысты шаманы айтамыз. М, халықтың тығыздығы (тұрғындардың санының олар өмір сүріп жатқан территориясның көлеміне қатынасы) бір шаршы километрге адамдардың орташа санымен анықталады. Барлығы 7 түрлі қатысты шамалар бар: құрылымының (бөлудің) қатысты шамасы, координацияның қатысты шамасы, динамиканың қатысты шамасы, салыстырудың қатысты шамасы, қарқындылықтың қатысты шамасы, жоспарды орындаудың қатысты шамасы және жоспар тапсырмасының қатысты шамасы</a:t>
            </a:r>
            <a:r>
              <a:rPr lang="kk-KZ" sz="1800">
                <a:effectLst/>
                <a:latin typeface="KZ Times New Roman"/>
                <a:ea typeface="Times New Roman" panose="02020603050405020304" pitchFamily="18" charset="0"/>
              </a:rPr>
              <a:t>.</a:t>
            </a:r>
            <a:endParaRPr lang="ru-RU" sz="1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03416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EC0FBC0F-EFF3-6C42-BD2E-BDE59D4BFA80}"/>
              </a:ext>
            </a:extLst>
          </p:cNvPr>
          <p:cNvSpPr>
            <a:spLocks noGrp="1"/>
          </p:cNvSpPr>
          <p:nvPr>
            <p:ph sz="quarter" idx="13"/>
          </p:nvPr>
        </p:nvSpPr>
        <p:spPr>
          <a:xfrm>
            <a:off x="685800" y="464096"/>
            <a:ext cx="10394707" cy="4910490"/>
          </a:xfrm>
        </p:spPr>
        <p:txBody>
          <a:bodyPr/>
          <a:lstStyle/>
          <a:p>
            <a:r>
              <a:rPr lang="kk-KZ">
                <a:solidFill>
                  <a:schemeClr val="accent1">
                    <a:lumMod val="60000"/>
                    <a:lumOff val="40000"/>
                  </a:schemeClr>
                </a:solidFill>
                <a:latin typeface="Arial" panose="020B0604020202020204" pitchFamily="34" charset="0"/>
                <a:cs typeface="Arial" panose="020B0604020202020204" pitchFamily="34" charset="0"/>
              </a:rPr>
              <a:t>Хроматография заттар қоспасын бөлу және анализдеу әдісі, ол заттардың екі фаза – қозғалмайтын немесе стационар фаза (СФ) және қозғалмалы фаза (ҚФ) арасында әр түрлі таралуына негізделген.</a:t>
            </a:r>
            <a:endParaRPr lang="ru-RU">
              <a:solidFill>
                <a:schemeClr val="accent1">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4952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98216DF-69BE-FE4D-AB3F-DE5EC9FD9E2A}"/>
              </a:ext>
            </a:extLst>
          </p:cNvPr>
          <p:cNvSpPr>
            <a:spLocks noGrp="1"/>
          </p:cNvSpPr>
          <p:nvPr>
            <p:ph type="title"/>
          </p:nvPr>
        </p:nvSpPr>
        <p:spPr>
          <a:xfrm>
            <a:off x="673321" y="260168"/>
            <a:ext cx="10396882" cy="1151965"/>
          </a:xfrm>
        </p:spPr>
        <p:txBody>
          <a:bodyPr/>
          <a:lstStyle/>
          <a:p>
            <a:endParaRPr lang="ru-RU"/>
          </a:p>
        </p:txBody>
      </p:sp>
      <p:sp>
        <p:nvSpPr>
          <p:cNvPr id="3" name="Объект 2">
            <a:extLst>
              <a:ext uri="{FF2B5EF4-FFF2-40B4-BE49-F238E27FC236}">
                <a16:creationId xmlns:a16="http://schemas.microsoft.com/office/drawing/2014/main" xmlns="" id="{00273D6E-55BC-A540-B34E-6F23AB803D5D}"/>
              </a:ext>
            </a:extLst>
          </p:cNvPr>
          <p:cNvSpPr>
            <a:spLocks noGrp="1"/>
          </p:cNvSpPr>
          <p:nvPr>
            <p:ph sz="quarter" idx="13"/>
          </p:nvPr>
        </p:nvSpPr>
        <p:spPr>
          <a:xfrm>
            <a:off x="0" y="836151"/>
            <a:ext cx="10394707" cy="4862911"/>
          </a:xfrm>
        </p:spPr>
        <p:txBody>
          <a:bodyPr/>
          <a:lstStyle/>
          <a:p>
            <a:r>
              <a:rPr lang="kk-KZ"/>
              <a:t>· </a:t>
            </a:r>
            <a:r>
              <a:rPr lang="kk-KZ">
                <a:latin typeface="Arial" panose="020B0604020202020204" pitchFamily="34" charset="0"/>
                <a:cs typeface="Arial" panose="020B0604020202020204" pitchFamily="34" charset="0"/>
              </a:rPr>
              <a:t>Қозғалмалы фазадағы бөлінетін заттарды физикалық сорбциялауы керек;</a:t>
            </a:r>
          </a:p>
          <a:p>
            <a:r>
              <a:rPr lang="kk-KZ">
                <a:latin typeface="Arial" panose="020B0604020202020204" pitchFamily="34" charset="0"/>
                <a:cs typeface="Arial" panose="020B0604020202020204" pitchFamily="34" charset="0"/>
              </a:rPr>
              <a:t>· Қозғалмалы фазадағы бөлінетін заттарды химиялық сорбциялауы керек;</a:t>
            </a:r>
          </a:p>
          <a:p>
            <a:r>
              <a:rPr lang="kk-KZ">
                <a:latin typeface="Arial" panose="020B0604020202020204" pitchFamily="34" charset="0"/>
                <a:cs typeface="Arial" panose="020B0604020202020204" pitchFamily="34" charset="0"/>
              </a:rPr>
              <a:t>· Қозғалмалы фазадағы бөлінетін заттарды ерітуі керек;</a:t>
            </a:r>
          </a:p>
          <a:p>
            <a:r>
              <a:rPr lang="kk-KZ">
                <a:latin typeface="Arial" panose="020B0604020202020204" pitchFamily="34" charset="0"/>
                <a:cs typeface="Arial" panose="020B0604020202020204" pitchFamily="34" charset="0"/>
              </a:rPr>
              <a:t>· Құрылысы кеуекті болып, бөлінетін заттардың кейбіреуін өткізіп, келесі заттарды ұстап қалуы керек.</a:t>
            </a:r>
          </a:p>
          <a:p>
            <a:endParaRPr lang="ru-RU"/>
          </a:p>
        </p:txBody>
      </p:sp>
    </p:spTree>
    <p:extLst>
      <p:ext uri="{BB962C8B-B14F-4D97-AF65-F5344CB8AC3E}">
        <p14:creationId xmlns:p14="http://schemas.microsoft.com/office/powerpoint/2010/main" val="3929122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04BF135-7C51-BA4D-B70C-3AD57FC04D0A}"/>
              </a:ext>
            </a:extLst>
          </p:cNvPr>
          <p:cNvSpPr>
            <a:spLocks noGrp="1"/>
          </p:cNvSpPr>
          <p:nvPr>
            <p:ph type="title"/>
          </p:nvPr>
        </p:nvSpPr>
        <p:spPr>
          <a:xfrm>
            <a:off x="685800" y="685800"/>
            <a:ext cx="10396882" cy="1151965"/>
          </a:xfrm>
        </p:spPr>
        <p:txBody>
          <a:bodyPr>
            <a:normAutofit/>
          </a:bodyPr>
          <a:lstStyle/>
          <a:p>
            <a:r>
              <a:rPr lang="kk-KZ" sz="2400">
                <a:latin typeface="Arial" panose="020B0604020202020204" pitchFamily="34" charset="0"/>
                <a:cs typeface="Arial" panose="020B0604020202020204" pitchFamily="34" charset="0"/>
              </a:rPr>
              <a:t>Стационар фаза келесі төрт қасиеттердің біреуіне ие болуы керек:</a:t>
            </a:r>
            <a:endParaRPr lang="ru-RU" sz="240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xmlns="" id="{CCB1D831-91CD-3C4A-B076-9F946A61D46F}"/>
              </a:ext>
            </a:extLst>
          </p:cNvPr>
          <p:cNvSpPr>
            <a:spLocks noGrp="1"/>
          </p:cNvSpPr>
          <p:nvPr>
            <p:ph sz="quarter" idx="13"/>
          </p:nvPr>
        </p:nvSpPr>
        <p:spPr/>
        <p:txBody>
          <a:bodyPr/>
          <a:lstStyle/>
          <a:p>
            <a:r>
              <a:rPr lang="kk-KZ"/>
              <a:t>· Қозғалмалы фазадағы бөлінетін заттарды физикалық сорбциялауы керек;</a:t>
            </a:r>
          </a:p>
          <a:p>
            <a:r>
              <a:rPr lang="kk-KZ"/>
              <a:t>· Қозғалмалы фазадағы бөлінетін заттарды химиялық сорбциялауы керек;</a:t>
            </a:r>
          </a:p>
          <a:p>
            <a:r>
              <a:rPr lang="kk-KZ"/>
              <a:t>· Қозғалмалы фазадағы бөлінетін заттарды ерітуі керек;</a:t>
            </a:r>
          </a:p>
          <a:p>
            <a:r>
              <a:rPr lang="kk-KZ"/>
              <a:t>· Құрылысы кеуекті болып, бөлінетін заттардың кейбіреуін өткізіп, келесі заттарды ұстап қалуы керек.</a:t>
            </a:r>
          </a:p>
          <a:p>
            <a:endParaRPr lang="ru-RU"/>
          </a:p>
        </p:txBody>
      </p:sp>
    </p:spTree>
    <p:extLst>
      <p:ext uri="{BB962C8B-B14F-4D97-AF65-F5344CB8AC3E}">
        <p14:creationId xmlns:p14="http://schemas.microsoft.com/office/powerpoint/2010/main" val="4250660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4A095E01-5A0C-0343-ACC8-457D02386BA0}"/>
              </a:ext>
            </a:extLst>
          </p:cNvPr>
          <p:cNvSpPr>
            <a:spLocks noGrp="1"/>
          </p:cNvSpPr>
          <p:nvPr>
            <p:ph sz="quarter" idx="13"/>
          </p:nvPr>
        </p:nvSpPr>
        <p:spPr>
          <a:xfrm>
            <a:off x="661434" y="1697262"/>
            <a:ext cx="10631920" cy="4076810"/>
          </a:xfrm>
        </p:spPr>
        <p:txBody>
          <a:bodyPr>
            <a:normAutofit fontScale="92500"/>
          </a:bodyPr>
          <a:lstStyle/>
          <a:p>
            <a:pPr marL="457200" indent="-457200">
              <a:buFont typeface="+mj-lt"/>
              <a:buAutoNum type="arabicPeriod"/>
            </a:pPr>
            <a:r>
              <a:rPr lang="kk-KZ">
                <a:latin typeface="Arial" panose="020B0604020202020204" pitchFamily="34" charset="0"/>
                <a:cs typeface="Arial" panose="020B0604020202020204" pitchFamily="34" charset="0"/>
              </a:rPr>
              <a:t>1.Әдіс қарапайым және жылдам. Бірнеше мақсатта пайдалануға болады;</a:t>
            </a:r>
          </a:p>
          <a:p>
            <a:pPr marL="457200" indent="-457200">
              <a:buFont typeface="+mj-lt"/>
              <a:buAutoNum type="arabicPeriod"/>
            </a:pPr>
            <a:r>
              <a:rPr lang="kk-KZ">
                <a:latin typeface="Arial" panose="020B0604020202020204" pitchFamily="34" charset="0"/>
                <a:cs typeface="Arial" panose="020B0604020202020204" pitchFamily="34" charset="0"/>
              </a:rPr>
              <a:t>2.Иониттерді регенерациялап, көп рет пайдалануға болады.</a:t>
            </a:r>
          </a:p>
          <a:p>
            <a:pPr marL="457200" indent="-457200">
              <a:buFont typeface="+mj-lt"/>
              <a:buAutoNum type="arabicPeriod"/>
            </a:pPr>
            <a:r>
              <a:rPr lang="kk-KZ">
                <a:latin typeface="Arial" panose="020B0604020202020204" pitchFamily="34" charset="0"/>
                <a:cs typeface="Arial" panose="020B0604020202020204" pitchFamily="34" charset="0"/>
              </a:rPr>
              <a:t>Кемшіліктері:</a:t>
            </a:r>
          </a:p>
          <a:p>
            <a:pPr marL="457200" indent="-457200">
              <a:buFont typeface="+mj-lt"/>
              <a:buAutoNum type="arabicPeriod"/>
            </a:pPr>
            <a:r>
              <a:rPr lang="kk-KZ">
                <a:latin typeface="Arial" panose="020B0604020202020204" pitchFamily="34" charset="0"/>
                <a:cs typeface="Arial" panose="020B0604020202020204" pitchFamily="34" charset="0"/>
              </a:rPr>
              <a:t>1.Иониттер суда және ерітіндіде ісінеді. Ісінгенде олардың алмасу сиымдылығы кемиді, сондықтан колонкаға тек ісінген ионит енгізіледі.</a:t>
            </a:r>
          </a:p>
          <a:p>
            <a:pPr marL="457200" indent="-457200">
              <a:buFont typeface="+mj-lt"/>
              <a:buAutoNum type="arabicPeriod"/>
            </a:pPr>
            <a:r>
              <a:rPr lang="kk-KZ">
                <a:latin typeface="Arial" panose="020B0604020202020204" pitchFamily="34" charset="0"/>
                <a:cs typeface="Arial" panose="020B0604020202020204" pitchFamily="34" charset="0"/>
              </a:rPr>
              <a:t>2.Иониттер үшін тек ион алмасу сорбциясы емес, басқа сорбция түрлері тән.</a:t>
            </a:r>
          </a:p>
          <a:p>
            <a:pPr marL="457200" indent="-457200">
              <a:buFont typeface="+mj-lt"/>
              <a:buAutoNum type="arabicPeriod"/>
            </a:pPr>
            <a:r>
              <a:rPr lang="kk-KZ">
                <a:latin typeface="Arial" panose="020B0604020202020204" pitchFamily="34" charset="0"/>
                <a:cs typeface="Arial" panose="020B0604020202020204" pitchFamily="34" charset="0"/>
              </a:rPr>
              <a:t>3.Әлсіз электролит қатысында күшті электролиттер сіңірілмейді.</a:t>
            </a:r>
          </a:p>
          <a:p>
            <a:endParaRPr lang="ru-RU"/>
          </a:p>
        </p:txBody>
      </p:sp>
    </p:spTree>
    <p:extLst>
      <p:ext uri="{BB962C8B-B14F-4D97-AF65-F5344CB8AC3E}">
        <p14:creationId xmlns:p14="http://schemas.microsoft.com/office/powerpoint/2010/main" val="326873169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Главное мероприятие">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otalTime>0</TotalTime>
  <Words>236</Words>
  <Application>Microsoft Office PowerPoint</Application>
  <PresentationFormat>Широкоэкранный</PresentationFormat>
  <Paragraphs>51</Paragraphs>
  <Slides>19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19</vt:i4>
      </vt:variant>
    </vt:vector>
  </HeadingPairs>
  <TitlesOfParts>
    <vt:vector size="25" baseType="lpstr">
      <vt:lpstr>Arial</vt:lpstr>
      <vt:lpstr>Impact</vt:lpstr>
      <vt:lpstr>KZ Times New Roman</vt:lpstr>
      <vt:lpstr>Times New Roman</vt:lpstr>
      <vt:lpstr>Wingdings</vt:lpstr>
      <vt:lpstr>Главное мероприятие</vt:lpstr>
      <vt:lpstr>Бөлу әдісінің сипаты</vt:lpstr>
      <vt:lpstr>Жоспары:</vt:lpstr>
      <vt:lpstr>Кіріспе </vt:lpstr>
      <vt:lpstr>Презентация PowerPoint</vt:lpstr>
      <vt:lpstr>Презентация PowerPoint</vt:lpstr>
      <vt:lpstr>Презентация PowerPoint</vt:lpstr>
      <vt:lpstr>Презентация PowerPoint</vt:lpstr>
      <vt:lpstr>Стационар фаза келесі төрт қасиеттердің біреуіне ие болуы керек:</vt:lpstr>
      <vt:lpstr>Презентация PowerPoint</vt:lpstr>
      <vt:lpstr>Хроматографияның теориялық негіздерін бірнеше теория түсіндіреді:</vt:lpstr>
      <vt:lpstr>Презентация PowerPoint</vt:lpstr>
      <vt:lpstr>  Бөлу қатарларын жасауы және түрлері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Пайдалналган әдебиеттер:</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Бөлу әдісінің сипаты</dc:title>
  <cp:lastModifiedBy>Уалиева Алия</cp:lastModifiedBy>
  <cp:revision>16</cp:revision>
  <dcterms:modified xsi:type="dcterms:W3CDTF">2020-01-15T07:17:18Z</dcterms:modified>
</cp:coreProperties>
</file>